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</p:sldIdLst>
  <p:sldSz cx="9144000" cy="6858000" type="screen4x3"/>
  <p:notesSz cx="7053263" cy="93091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44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1" autoAdjust="0"/>
  </p:normalViewPr>
  <p:slideViewPr>
    <p:cSldViewPr>
      <p:cViewPr varScale="1">
        <p:scale>
          <a:sx n="66" d="100"/>
          <a:sy n="66" d="100"/>
        </p:scale>
        <p:origin x="142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dmin\Desktop\TRANSPARENCIA\08%20AGO%202023\INGRESOS%20PARA%20GRAFICA%20202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INGRESOS TOTALES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spPr>
            <a:gradFill flip="none" rotWithShape="1">
              <a:gsLst>
                <a:gs pos="0">
                  <a:srgbClr val="0070C0"/>
                </a:gs>
                <a:gs pos="100000">
                  <a:srgbClr val="FF8200"/>
                </a:gs>
              </a:gsLst>
              <a:lin ang="5400000" scaled="0"/>
              <a:tileRect/>
            </a:gradFill>
            <a:ln>
              <a:solidFill>
                <a:schemeClr val="tx1"/>
              </a:solidFill>
            </a:ln>
          </c:spPr>
          <c:dLbls>
            <c:dLbl>
              <c:idx val="0"/>
              <c:layout>
                <c:manualLayout>
                  <c:x val="-0.2193072720917188"/>
                  <c:y val="-1.886739595983588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F8F5-41A1-9B4F-EA1BB7CE1A96}"/>
                </c:ext>
              </c:extLst>
            </c:dLbl>
            <c:dLbl>
              <c:idx val="1"/>
              <c:layout>
                <c:manualLayout>
                  <c:x val="0.22995429369636436"/>
                  <c:y val="2.8198974060353446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F8F5-41A1-9B4F-EA1BB7CE1A96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Hoja1!$B$3:$C$3</c:f>
              <c:strCache>
                <c:ptCount val="2"/>
                <c:pt idx="0">
                  <c:v>AGOSTO 2023</c:v>
                </c:pt>
                <c:pt idx="1">
                  <c:v>AGOSTO 2022</c:v>
                </c:pt>
              </c:strCache>
            </c:strRef>
          </c:cat>
          <c:val>
            <c:numRef>
              <c:f>Hoja1!$B$16:$C$16</c:f>
              <c:numCache>
                <c:formatCode>#,##0.00_);\-#,##0.00;"&lt;Default Format&gt;"</c:formatCode>
                <c:ptCount val="2"/>
                <c:pt idx="0">
                  <c:v>73021825.879999995</c:v>
                </c:pt>
                <c:pt idx="1">
                  <c:v>59417215.780000001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8F5-41A1-9B4F-EA1BB7CE1A96}"/>
            </c:ext>
          </c:extLst>
        </c:ser>
        <c:ser>
          <c:idx val="1"/>
          <c:order val="1"/>
          <c:tx>
            <c:strRef>
              <c:f>Hoja1!$B$3</c:f>
              <c:strCache>
                <c:ptCount val="1"/>
                <c:pt idx="0">
                  <c:v>AGOSTO 2023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Hoja1!$B$16</c:f>
              <c:numCache>
                <c:formatCode>#,##0.00_);\-#,##0.00;"&lt;Default Format&gt;"</c:formatCode>
                <c:ptCount val="1"/>
                <c:pt idx="0">
                  <c:v>73021825.879999995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8F5-41A1-9B4F-EA1BB7CE1A96}"/>
            </c:ext>
          </c:extLst>
        </c:ser>
        <c:ser>
          <c:idx val="2"/>
          <c:order val="2"/>
          <c:tx>
            <c:strRef>
              <c:f>Hoja1!$C$3</c:f>
              <c:strCache>
                <c:ptCount val="1"/>
                <c:pt idx="0">
                  <c:v>AGOSTO 2022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val>
            <c:numRef>
              <c:f>Hoja1!$C$16</c:f>
              <c:numCache>
                <c:formatCode>#,##0.00_);\-#,##0.00;"&lt;Default Format&gt;"</c:formatCode>
                <c:ptCount val="1"/>
                <c:pt idx="0">
                  <c:v>59417215.780000001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8F5-41A1-9B4F-EA1BB7CE1A96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gradFill>
        <a:gsLst>
          <a:gs pos="0">
            <a:schemeClr val="accent1">
              <a:tint val="66000"/>
              <a:satMod val="16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19/09/2023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19/09/2023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19/09/2023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19/09/2023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19/09/2023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19/09/2023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19/09/2023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19/09/2023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19/09/2023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19/09/2023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4E922-9E84-45B6-9D8B-EBA73B255098}" type="datetimeFigureOut">
              <a:rPr lang="es-ES" smtClean="0"/>
              <a:pPr/>
              <a:t>19/09/2023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A24E922-9E84-45B6-9D8B-EBA73B255098}" type="datetimeFigureOut">
              <a:rPr lang="es-ES" smtClean="0"/>
              <a:pPr/>
              <a:t>19/09/2023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08B6DEA-6444-4DCA-B7AC-F1741CB9717E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5" Type="http://schemas.openxmlformats.org/officeDocument/2006/relationships/chart" Target="../charts/char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body" idx="1"/>
          </p:nvPr>
        </p:nvSpPr>
        <p:spPr>
          <a:xfrm>
            <a:off x="660214" y="1556792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INGRESOS TOTALES</a:t>
            </a:r>
            <a:endParaRPr lang="es-ES" sz="2800" b="1" dirty="0">
              <a:solidFill>
                <a:srgbClr val="D3440B"/>
              </a:solidFill>
            </a:endParaRPr>
          </a:p>
        </p:txBody>
      </p:sp>
      <p:graphicFrame>
        <p:nvGraphicFramePr>
          <p:cNvPr id="7" name="6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585222"/>
              </p:ext>
            </p:extLst>
          </p:nvPr>
        </p:nvGraphicFramePr>
        <p:xfrm>
          <a:off x="539552" y="3356992"/>
          <a:ext cx="8208912" cy="2414395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46805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1096">
                <a:tc>
                  <a:txBody>
                    <a:bodyPr/>
                    <a:lstStyle/>
                    <a:p>
                      <a:pPr algn="ctr" fontAlgn="b"/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2023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2022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ctr" fontAlgn="b"/>
                      <a:r>
                        <a:rPr lang="es-ES" sz="2000" b="1" u="none" strike="noStrike" dirty="0" smtClean="0"/>
                        <a:t>INGRESOS</a:t>
                      </a:r>
                      <a:endParaRPr lang="es-ES" sz="20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AGOSTO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2000" b="1" i="0" u="none" strike="noStrike" kern="1200" cap="none" spc="0" normalizeH="0" baseline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AGOSTO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IMPUESTOS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$5,473,659.48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$4,630,129.86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DERECHOS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$7,050,140.35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$6,453,694.04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PRODUCTOS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$898,936.06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$544,182.89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algn="l" fontAlgn="b"/>
                      <a:r>
                        <a:rPr lang="es-ES" sz="1800" u="none" strike="noStrike" dirty="0" smtClean="0"/>
                        <a:t>APROVECHAMIENTOS</a:t>
                      </a:r>
                      <a:endParaRPr lang="es-ES" sz="18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$615,920.36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kumimoji="0" lang="es-E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$210,</a:t>
                      </a:r>
                      <a:r>
                        <a:rPr kumimoji="0" lang="es-E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362.95</a:t>
                      </a:r>
                      <a:endParaRPr kumimoji="0" lang="es-E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1096">
                <a:tc>
                  <a:txBody>
                    <a:bodyPr/>
                    <a:lstStyle/>
                    <a:p>
                      <a:pPr marL="0" algn="l" rtl="0" eaLnBrk="1" fontAlgn="b" latinLnBrk="0" hangingPunct="1"/>
                      <a:r>
                        <a:rPr kumimoji="0" lang="es-ES" sz="18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PARTICIPACIONES</a:t>
                      </a:r>
                      <a:endParaRPr kumimoji="0" lang="es-ES" sz="18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$58,983,169.63</a:t>
                      </a:r>
                      <a:endParaRPr lang="es-MX" sz="1600" dirty="0">
                        <a:effectLst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1600" dirty="0" smtClean="0">
                          <a:effectLst/>
                        </a:rPr>
                        <a:t>$47,634,060.14</a:t>
                      </a: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49315">
                <a:tc>
                  <a:txBody>
                    <a:bodyPr/>
                    <a:lstStyle/>
                    <a:p>
                      <a:pPr algn="l" fontAlgn="b"/>
                      <a:endParaRPr lang="es-ES" sz="1000" b="0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$73,021,825.88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S" sz="1800" b="1" i="0" u="none" strike="noStrike" dirty="0" smtClean="0">
                          <a:solidFill>
                            <a:srgbClr val="000000"/>
                          </a:solidFill>
                          <a:latin typeface="MS Sans Serif"/>
                        </a:rPr>
                        <a:t>$59,417,215.78</a:t>
                      </a:r>
                      <a:endParaRPr lang="es-ES" sz="1800" b="1" i="0" u="none" strike="noStrike" dirty="0">
                        <a:solidFill>
                          <a:srgbClr val="000000"/>
                        </a:solidFill>
                        <a:latin typeface="MS Sans Serif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188640"/>
            <a:ext cx="1008112" cy="1251156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2 Subtítulo"/>
          <p:cNvSpPr>
            <a:spLocks noGrp="1"/>
          </p:cNvSpPr>
          <p:nvPr>
            <p:ph type="body" idx="1"/>
          </p:nvPr>
        </p:nvSpPr>
        <p:spPr>
          <a:xfrm>
            <a:off x="539552" y="1700808"/>
            <a:ext cx="7772400" cy="66503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s-ES" sz="2800" b="1" dirty="0" smtClean="0">
                <a:solidFill>
                  <a:srgbClr val="D3440B"/>
                </a:solidFill>
              </a:rPr>
              <a:t> COMPARATIVO</a:t>
            </a:r>
            <a:endParaRPr lang="es-ES" sz="2800" b="1" dirty="0">
              <a:solidFill>
                <a:srgbClr val="D3440B"/>
              </a:solidFill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74075"/>
          <a:stretch/>
        </p:blipFill>
        <p:spPr>
          <a:xfrm>
            <a:off x="467544" y="305636"/>
            <a:ext cx="1008112" cy="125115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658" t="1100" b="34912"/>
          <a:stretch/>
        </p:blipFill>
        <p:spPr>
          <a:xfrm>
            <a:off x="7020272" y="237324"/>
            <a:ext cx="1296144" cy="1260970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805"/>
          <a:stretch/>
        </p:blipFill>
        <p:spPr>
          <a:xfrm>
            <a:off x="6748276" y="1412776"/>
            <a:ext cx="1784164" cy="504056"/>
          </a:xfrm>
          <a:prstGeom prst="rect">
            <a:avLst/>
          </a:prstGeom>
        </p:spPr>
      </p:pic>
      <p:graphicFrame>
        <p:nvGraphicFramePr>
          <p:cNvPr id="9" name="1 Gráfic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7547768"/>
              </p:ext>
            </p:extLst>
          </p:nvPr>
        </p:nvGraphicFramePr>
        <p:xfrm>
          <a:off x="1763688" y="2564904"/>
          <a:ext cx="590465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2" name="Rectángulo 11"/>
          <p:cNvSpPr/>
          <p:nvPr/>
        </p:nvSpPr>
        <p:spPr>
          <a:xfrm>
            <a:off x="107504" y="6309320"/>
            <a:ext cx="89289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dirty="0">
                <a:latin typeface="Arial" panose="020B0604020202020204" pitchFamily="34" charset="0"/>
              </a:rPr>
              <a:t>Elaboró: C.P. Kevin </a:t>
            </a:r>
            <a:r>
              <a:rPr lang="es-MX" dirty="0" err="1">
                <a:latin typeface="Arial" panose="020B0604020202020204" pitchFamily="34" charset="0"/>
              </a:rPr>
              <a:t>Abigael</a:t>
            </a:r>
            <a:r>
              <a:rPr lang="es-MX" dirty="0">
                <a:latin typeface="Arial" panose="020B0604020202020204" pitchFamily="34" charset="0"/>
              </a:rPr>
              <a:t> Tamez Esparza   </a:t>
            </a:r>
            <a:r>
              <a:rPr lang="es-MX" dirty="0" smtClean="0">
                <a:latin typeface="Arial" panose="020B0604020202020204" pitchFamily="34" charset="0"/>
              </a:rPr>
              <a:t>    </a:t>
            </a:r>
            <a:r>
              <a:rPr lang="es-MX" dirty="0">
                <a:latin typeface="Arial" panose="020B0604020202020204" pitchFamily="34" charset="0"/>
              </a:rPr>
              <a:t>Cargo: Encargado de Contabilidad</a:t>
            </a:r>
            <a:endParaRPr lang="es-MX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3038</TotalTime>
  <Words>77</Words>
  <Application>Microsoft Office PowerPoint</Application>
  <PresentationFormat>Presentación en pantalla (4:3)</PresentationFormat>
  <Paragraphs>29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Arial</vt:lpstr>
      <vt:lpstr>Franklin Gothic Book</vt:lpstr>
      <vt:lpstr>MS Sans Serif</vt:lpstr>
      <vt:lpstr>Perpetua</vt:lpstr>
      <vt:lpstr>Wingdings</vt:lpstr>
      <vt:lpstr>Wingdings 2</vt:lpstr>
      <vt:lpstr>Equidad</vt:lpstr>
      <vt:lpstr>Presentación de PowerPoint</vt:lpstr>
      <vt:lpstr>Presentación de PowerPoint</vt:lpstr>
    </vt:vector>
  </TitlesOfParts>
  <Company>Windows XP Titan Ultimate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DIRECCION DE INGRESOS</dc:title>
  <dc:creator>Admin</dc:creator>
  <cp:lastModifiedBy>Itzel</cp:lastModifiedBy>
  <cp:revision>174</cp:revision>
  <cp:lastPrinted>2014-06-11T16:34:47Z</cp:lastPrinted>
  <dcterms:created xsi:type="dcterms:W3CDTF">2014-03-15T02:33:31Z</dcterms:created>
  <dcterms:modified xsi:type="dcterms:W3CDTF">2023-09-19T19:27:55Z</dcterms:modified>
</cp:coreProperties>
</file>